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i0zBcLZMI2Xg+4YJs+t4Mhqbl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12482D-3C60-416C-9027-ABBC48F0EA07}">
  <a:tblStyle styleId="{C212482D-3C60-416C-9027-ABBC48F0EA0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fill>
          <a:solidFill>
            <a:srgbClr val="E4CAD2"/>
          </a:solidFill>
        </a:fill>
      </a:tcStyle>
    </a:band1H>
    <a:band2H>
      <a:tcTxStyle/>
    </a:band2H>
    <a:band1V>
      <a:tcTxStyle/>
      <a:tcStyle>
        <a:fill>
          <a:solidFill>
            <a:srgbClr val="E4CAD2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0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32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2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4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41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1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3" name="Google Shape;133;p41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4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2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4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42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4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4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43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43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43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43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4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4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44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5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45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45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45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45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45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4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6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46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9" name="Google Shape;209;p46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46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46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2" name="Google Shape;212;p46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46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46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46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4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4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4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6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7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47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4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4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48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8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48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5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5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5" name="Google Shape;55;p35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7" name="Google Shape;57;p35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36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36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3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39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4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40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0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40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4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3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3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3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3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3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1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BLACK FRIDAY SALES</a:t>
            </a:r>
            <a:endParaRPr/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/>
              <a:t>BY: Soumit 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</a:t>
            </a:r>
            <a:endParaRPr/>
          </a:p>
        </p:txBody>
      </p:sp>
      <p:pic>
        <p:nvPicPr>
          <p:cNvPr id="305" name="Google Shape;30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7457" l="17758" r="18726" t="36029"/>
          <a:stretch/>
        </p:blipFill>
        <p:spPr>
          <a:xfrm>
            <a:off x="569914" y="2321987"/>
            <a:ext cx="11155362" cy="123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41789" l="17758" r="18726" t="52936"/>
          <a:stretch/>
        </p:blipFill>
        <p:spPr>
          <a:xfrm>
            <a:off x="588964" y="3419475"/>
            <a:ext cx="11155362" cy="104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 b="83935" l="17890" r="19297" t="10000"/>
          <a:stretch/>
        </p:blipFill>
        <p:spPr>
          <a:xfrm>
            <a:off x="628649" y="4460881"/>
            <a:ext cx="10953751" cy="93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 rotWithShape="1">
          <a:blip r:embed="rId4">
            <a:alphaModFix/>
          </a:blip>
          <a:srcRect b="70139" l="17890" r="19297" t="21944"/>
          <a:stretch/>
        </p:blipFill>
        <p:spPr>
          <a:xfrm>
            <a:off x="609599" y="5044018"/>
            <a:ext cx="10953751" cy="143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Barplot</a:t>
            </a:r>
            <a:endParaRPr/>
          </a:p>
        </p:txBody>
      </p:sp>
      <p:pic>
        <p:nvPicPr>
          <p:cNvPr id="314" name="Google Shape;31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680" l="17602" r="34095" t="24163"/>
          <a:stretch/>
        </p:blipFill>
        <p:spPr>
          <a:xfrm>
            <a:off x="1038225" y="2000249"/>
            <a:ext cx="977265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>
            <p:ph type="title"/>
          </p:nvPr>
        </p:nvSpPr>
        <p:spPr>
          <a:xfrm>
            <a:off x="781843" y="37888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Histograms</a:t>
            </a:r>
            <a:endParaRPr/>
          </a:p>
        </p:txBody>
      </p:sp>
      <p:pic>
        <p:nvPicPr>
          <p:cNvPr id="320" name="Google Shape;320;p12"/>
          <p:cNvPicPr preferRelativeResize="0"/>
          <p:nvPr/>
        </p:nvPicPr>
        <p:blipFill rotWithShape="1">
          <a:blip r:embed="rId3">
            <a:alphaModFix/>
          </a:blip>
          <a:srcRect b="6943" l="18281" r="36875" t="38612"/>
          <a:stretch/>
        </p:blipFill>
        <p:spPr>
          <a:xfrm>
            <a:off x="466725" y="1037364"/>
            <a:ext cx="4905375" cy="272289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12"/>
          <p:cNvPicPr preferRelativeResize="0"/>
          <p:nvPr/>
        </p:nvPicPr>
        <p:blipFill rotWithShape="1">
          <a:blip r:embed="rId4">
            <a:alphaModFix/>
          </a:blip>
          <a:srcRect b="7777" l="20624" r="37969" t="39028"/>
          <a:stretch/>
        </p:blipFill>
        <p:spPr>
          <a:xfrm>
            <a:off x="6467475" y="1046889"/>
            <a:ext cx="5438775" cy="271337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5">
            <a:alphaModFix/>
          </a:blip>
          <a:srcRect b="36526" l="18664" r="37266" t="10278"/>
          <a:stretch/>
        </p:blipFill>
        <p:spPr>
          <a:xfrm>
            <a:off x="1409700" y="3807886"/>
            <a:ext cx="9496425" cy="302153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</a:t>
            </a:r>
            <a:endParaRPr/>
          </a:p>
        </p:txBody>
      </p:sp>
      <p:sp>
        <p:nvSpPr>
          <p:cNvPr id="328" name="Google Shape;328;p1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Gender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 Category 3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 b="74444" l="20703" r="59782" t="14197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“Purchase” : Barplot</a:t>
            </a:r>
            <a:endParaRPr/>
          </a:p>
        </p:txBody>
      </p:sp>
      <p:sp>
        <p:nvSpPr>
          <p:cNvPr id="335" name="Google Shape;335;p1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36" name="Google Shape;336;p13"/>
          <p:cNvPicPr preferRelativeResize="0"/>
          <p:nvPr/>
        </p:nvPicPr>
        <p:blipFill rotWithShape="1">
          <a:blip r:embed="rId3">
            <a:alphaModFix/>
          </a:blip>
          <a:srcRect b="21526" l="22110" r="36171" t="25555"/>
          <a:stretch/>
        </p:blipFill>
        <p:spPr>
          <a:xfrm>
            <a:off x="904874" y="2184400"/>
            <a:ext cx="10620376" cy="4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</a:t>
            </a:r>
            <a:endParaRPr/>
          </a:p>
        </p:txBody>
      </p:sp>
      <p:pic>
        <p:nvPicPr>
          <p:cNvPr id="342" name="Google Shape;34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7359" l="19797" r="37701" t="12454"/>
          <a:stretch/>
        </p:blipFill>
        <p:spPr>
          <a:xfrm>
            <a:off x="2456154" y="1838325"/>
            <a:ext cx="7125996" cy="4733132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 txBox="1"/>
          <p:nvPr>
            <p:ph type="title"/>
          </p:nvPr>
        </p:nvSpPr>
        <p:spPr>
          <a:xfrm>
            <a:off x="1154954" y="6307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MULTIVARIATE DATA : Rescaled (values in Millions)</a:t>
            </a:r>
            <a:endParaRPr/>
          </a:p>
        </p:txBody>
      </p:sp>
      <p:pic>
        <p:nvPicPr>
          <p:cNvPr id="348" name="Google Shape;34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500" l="20562" r="58776" t="77252"/>
          <a:stretch/>
        </p:blipFill>
        <p:spPr>
          <a:xfrm>
            <a:off x="1647825" y="1999327"/>
            <a:ext cx="3686175" cy="164424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16"/>
          <p:cNvPicPr preferRelativeResize="0"/>
          <p:nvPr/>
        </p:nvPicPr>
        <p:blipFill rotWithShape="1">
          <a:blip r:embed="rId4">
            <a:alphaModFix/>
          </a:blip>
          <a:srcRect b="24860" l="20703" r="60952" t="62931"/>
          <a:stretch/>
        </p:blipFill>
        <p:spPr>
          <a:xfrm>
            <a:off x="1647825" y="3643575"/>
            <a:ext cx="3686175" cy="15975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16"/>
          <p:cNvPicPr preferRelativeResize="0"/>
          <p:nvPr/>
        </p:nvPicPr>
        <p:blipFill rotWithShape="1">
          <a:blip r:embed="rId5">
            <a:alphaModFix/>
          </a:blip>
          <a:srcRect b="26320" l="20625" r="37188" t="21249"/>
          <a:stretch/>
        </p:blipFill>
        <p:spPr>
          <a:xfrm>
            <a:off x="5953125" y="1999327"/>
            <a:ext cx="5143500" cy="467147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16"/>
          <p:cNvPicPr preferRelativeResize="0"/>
          <p:nvPr/>
        </p:nvPicPr>
        <p:blipFill rotWithShape="1">
          <a:blip r:embed="rId6">
            <a:alphaModFix/>
          </a:blip>
          <a:srcRect b="51388" l="20312" r="61250" t="36666"/>
          <a:stretch/>
        </p:blipFill>
        <p:spPr>
          <a:xfrm>
            <a:off x="1647824" y="5203027"/>
            <a:ext cx="3686175" cy="152162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16"/>
          <p:cNvSpPr txBox="1"/>
          <p:nvPr/>
        </p:nvSpPr>
        <p:spPr>
          <a:xfrm>
            <a:off x="537219" y="2716381"/>
            <a:ext cx="982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Overall</a:t>
            </a:r>
            <a:endParaRPr/>
          </a:p>
        </p:txBody>
      </p:sp>
      <p:sp>
        <p:nvSpPr>
          <p:cNvPr id="353" name="Google Shape;353;p16"/>
          <p:cNvSpPr txBox="1"/>
          <p:nvPr/>
        </p:nvSpPr>
        <p:spPr>
          <a:xfrm>
            <a:off x="425667" y="4011897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%tages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16"/>
          <p:cNvSpPr txBox="1"/>
          <p:nvPr/>
        </p:nvSpPr>
        <p:spPr>
          <a:xfrm>
            <a:off x="325479" y="5502173"/>
            <a:ext cx="12570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%tages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: “Years in Current City”</a:t>
            </a:r>
            <a:br>
              <a:rPr lang="en-IN"/>
            </a:br>
            <a:r>
              <a:rPr lang="en-IN"/>
              <a:t>Geometric Distribution</a:t>
            </a:r>
            <a:endParaRPr/>
          </a:p>
        </p:txBody>
      </p:sp>
      <p:pic>
        <p:nvPicPr>
          <p:cNvPr id="360" name="Google Shape;3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299" y="2369170"/>
            <a:ext cx="6462713" cy="417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362" y="3024188"/>
            <a:ext cx="4115301" cy="276701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Central Limit Theorem</a:t>
            </a:r>
            <a:endParaRPr/>
          </a:p>
        </p:txBody>
      </p:sp>
      <p:sp>
        <p:nvSpPr>
          <p:cNvPr id="367" name="Google Shape;367;p19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 mean of the sample mean distribution is equal to the mean of the parent data.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 higher the sample size, the narrower the spread of the sample means.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Sample Sizes : 0.5%	1%	5%	30%	75% of total purchases set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graphicFrame>
        <p:nvGraphicFramePr>
          <p:cNvPr id="368" name="Google Shape;368;p19"/>
          <p:cNvGraphicFramePr/>
          <p:nvPr/>
        </p:nvGraphicFramePr>
        <p:xfrm>
          <a:off x="1223132" y="41677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{C212482D-3C60-416C-9027-ABBC48F0EA07}</a:tableStyleId>
              </a:tblPr>
              <a:tblGrid>
                <a:gridCol w="1235250"/>
                <a:gridCol w="1235250"/>
                <a:gridCol w="1235250"/>
                <a:gridCol w="1235250"/>
                <a:gridCol w="1235250"/>
                <a:gridCol w="1235250"/>
                <a:gridCol w="1235250"/>
                <a:gridCol w="1235250"/>
              </a:tblGrid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Original =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17959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0.5%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898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30%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5388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75% =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13469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Average</a:t>
                      </a:r>
                      <a:r>
                        <a:rPr lang="en-IN" sz="1800"/>
                        <a:t> of samples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IN" sz="1800"/>
                        <a:t>Mean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9.35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8.83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9.52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9.39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9.32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8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Std Dev.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4.99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4.96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4.99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5.19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5.04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4.94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"/>
          <p:cNvSpPr txBox="1"/>
          <p:nvPr>
            <p:ph type="title"/>
          </p:nvPr>
        </p:nvSpPr>
        <p:spPr>
          <a:xfrm>
            <a:off x="529312" y="492405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Central Limit Theorem</a:t>
            </a:r>
            <a:endParaRPr/>
          </a:p>
        </p:txBody>
      </p:sp>
      <p:pic>
        <p:nvPicPr>
          <p:cNvPr id="374" name="Google Shape;374;p20"/>
          <p:cNvPicPr preferRelativeResize="0"/>
          <p:nvPr/>
        </p:nvPicPr>
        <p:blipFill rotWithShape="1">
          <a:blip r:embed="rId3">
            <a:alphaModFix/>
          </a:blip>
          <a:srcRect b="26274" l="1710" r="55000" t="22456"/>
          <a:stretch/>
        </p:blipFill>
        <p:spPr>
          <a:xfrm>
            <a:off x="586774" y="1637566"/>
            <a:ext cx="5277853" cy="229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0"/>
          <p:cNvPicPr preferRelativeResize="0"/>
          <p:nvPr/>
        </p:nvPicPr>
        <p:blipFill rotWithShape="1">
          <a:blip r:embed="rId4">
            <a:alphaModFix/>
          </a:blip>
          <a:srcRect b="22457" l="1710" r="55000" t="20116"/>
          <a:stretch/>
        </p:blipFill>
        <p:spPr>
          <a:xfrm>
            <a:off x="573297" y="4297279"/>
            <a:ext cx="5277853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 rotWithShape="1">
          <a:blip r:embed="rId5">
            <a:alphaModFix/>
          </a:blip>
          <a:srcRect b="26274" l="1710" r="55000" t="18833"/>
          <a:stretch/>
        </p:blipFill>
        <p:spPr>
          <a:xfrm>
            <a:off x="6096000" y="185827"/>
            <a:ext cx="5277853" cy="21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 rotWithShape="1">
          <a:blip r:embed="rId6">
            <a:alphaModFix/>
          </a:blip>
          <a:srcRect b="32941" l="1710" r="55000" t="12166"/>
          <a:stretch/>
        </p:blipFill>
        <p:spPr>
          <a:xfrm>
            <a:off x="6219824" y="2457450"/>
            <a:ext cx="5277853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/>
          <p:cNvPicPr preferRelativeResize="0"/>
          <p:nvPr/>
        </p:nvPicPr>
        <p:blipFill rotWithShape="1">
          <a:blip r:embed="rId7">
            <a:alphaModFix/>
          </a:blip>
          <a:srcRect b="12167" l="1710" r="53235" t="32941"/>
          <a:stretch/>
        </p:blipFill>
        <p:spPr>
          <a:xfrm>
            <a:off x="6121742" y="4567929"/>
            <a:ext cx="5493007" cy="21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About</a:t>
            </a:r>
            <a:endParaRPr/>
          </a:p>
        </p:txBody>
      </p:sp>
      <p:sp>
        <p:nvSpPr>
          <p:cNvPr id="256" name="Google Shape;256;p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Black Friday sales dataset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By Retail Stores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550,000 observations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Contains: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Numerical Variables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Categorical Variables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Some missing values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Simple Random Sampling : With Replacement</a:t>
            </a:r>
            <a:endParaRPr/>
          </a:p>
        </p:txBody>
      </p:sp>
      <p:pic>
        <p:nvPicPr>
          <p:cNvPr id="384" name="Google Shape;384;p21"/>
          <p:cNvPicPr preferRelativeResize="0"/>
          <p:nvPr/>
        </p:nvPicPr>
        <p:blipFill rotWithShape="1">
          <a:blip r:embed="rId3">
            <a:alphaModFix/>
          </a:blip>
          <a:srcRect b="0" l="4373" r="0" t="0"/>
          <a:stretch/>
        </p:blipFill>
        <p:spPr>
          <a:xfrm>
            <a:off x="3648074" y="2152649"/>
            <a:ext cx="4442619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Simple Random Sampling : Without Replacement</a:t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437" y="2064807"/>
            <a:ext cx="4448175" cy="479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1154954" y="973668"/>
            <a:ext cx="9370171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Systematic Sampling : Equal Probability</a:t>
            </a:r>
            <a:endParaRPr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989" y="1790700"/>
            <a:ext cx="5081588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>
            <p:ph type="title"/>
          </p:nvPr>
        </p:nvSpPr>
        <p:spPr>
          <a:xfrm>
            <a:off x="866776" y="973668"/>
            <a:ext cx="965835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Systematic Sampling : Unequal Probability</a:t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5632" y="1680632"/>
            <a:ext cx="5341143" cy="517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title"/>
          </p:nvPr>
        </p:nvSpPr>
        <p:spPr>
          <a:xfrm>
            <a:off x="1154954" y="973668"/>
            <a:ext cx="9198721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Stratified Sampling : Sample Size =10</a:t>
            </a:r>
            <a:endParaRPr/>
          </a:p>
        </p:txBody>
      </p:sp>
      <p:pic>
        <p:nvPicPr>
          <p:cNvPr id="408" name="Google Shape;408;p25"/>
          <p:cNvPicPr preferRelativeResize="0"/>
          <p:nvPr/>
        </p:nvPicPr>
        <p:blipFill rotWithShape="1">
          <a:blip r:embed="rId3">
            <a:alphaModFix/>
          </a:blip>
          <a:srcRect b="2877" l="0" r="0" t="0"/>
          <a:stretch/>
        </p:blipFill>
        <p:spPr>
          <a:xfrm>
            <a:off x="2275633" y="1680632"/>
            <a:ext cx="6754067" cy="517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Cluster Sampling</a:t>
            </a:r>
            <a:endParaRPr/>
          </a:p>
        </p:txBody>
      </p:sp>
      <p:pic>
        <p:nvPicPr>
          <p:cNvPr id="414" name="Google Shape;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537" y="1699029"/>
            <a:ext cx="5700713" cy="515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Sampling</a:t>
            </a:r>
            <a:endParaRPr/>
          </a:p>
        </p:txBody>
      </p:sp>
      <p:sp>
        <p:nvSpPr>
          <p:cNvPr id="420" name="Google Shape;420;p27"/>
          <p:cNvSpPr txBox="1"/>
          <p:nvPr>
            <p:ph idx="1" type="body"/>
          </p:nvPr>
        </p:nvSpPr>
        <p:spPr>
          <a:xfrm>
            <a:off x="1154954" y="2603500"/>
            <a:ext cx="9722596" cy="3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Therefore maximum change in original vs sample in: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Systematic Sampling : Equal Probability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Stratified Sampling : Sample Size =10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Almost similar interpretation</a:t>
            </a:r>
            <a:endParaRPr/>
          </a:p>
          <a:p>
            <a:pPr indent="-342900" lvl="2" marL="74295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IN"/>
              <a:t> Systematic Sampling : Unequal Probability</a:t>
            </a:r>
            <a:endParaRPr/>
          </a:p>
          <a:p>
            <a:pPr indent="-204469" lvl="1" marL="74295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Other Observations</a:t>
            </a:r>
            <a:br>
              <a:rPr lang="en-IN"/>
            </a:br>
            <a:r>
              <a:rPr lang="en-IN"/>
              <a:t>(Used String/Tibble)</a:t>
            </a:r>
            <a:endParaRPr/>
          </a:p>
        </p:txBody>
      </p:sp>
      <p:sp>
        <p:nvSpPr>
          <p:cNvPr id="426" name="Google Shape;426;p28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Average year a person live in following city: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A : 2.81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B : 2.88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C : 2.88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Average purchase in each city as per number of year :</a:t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49" y="4700587"/>
            <a:ext cx="3403601" cy="16287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50" y="4681537"/>
            <a:ext cx="3403601" cy="16478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913" y="4691062"/>
            <a:ext cx="3576638" cy="16287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28"/>
          <p:cNvSpPr txBox="1"/>
          <p:nvPr/>
        </p:nvSpPr>
        <p:spPr>
          <a:xfrm>
            <a:off x="2063455" y="6410325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/>
          </a:p>
        </p:txBody>
      </p:sp>
      <p:sp>
        <p:nvSpPr>
          <p:cNvPr id="431" name="Google Shape;431;p28"/>
          <p:cNvSpPr txBox="1"/>
          <p:nvPr/>
        </p:nvSpPr>
        <p:spPr>
          <a:xfrm>
            <a:off x="5917906" y="6452116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/>
          </a:p>
        </p:txBody>
      </p:sp>
      <p:sp>
        <p:nvSpPr>
          <p:cNvPr id="432" name="Google Shape;432;p28"/>
          <p:cNvSpPr txBox="1"/>
          <p:nvPr/>
        </p:nvSpPr>
        <p:spPr>
          <a:xfrm>
            <a:off x="9738273" y="6452116"/>
            <a:ext cx="37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Number of  Male Shoppers &gt; Female Shoppers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Products in Product Category 2 sold most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People generally spent over $5000 in sales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People in age range 26-35 purchase most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There are highest average sales in City Category ‘C’ as compared to other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Unequal Probability sampling technique could be used over this dataset for best results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Thank you!! </a:t>
            </a:r>
            <a:br>
              <a:rPr lang="en-IN"/>
            </a:br>
            <a:r>
              <a:rPr lang="en-I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Process</a:t>
            </a:r>
            <a:endParaRPr/>
          </a:p>
        </p:txBody>
      </p:sp>
      <p:sp>
        <p:nvSpPr>
          <p:cNvPr id="262" name="Google Shape;262;p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Downloaded data (from kaggle)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Data Gathering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Exploring Data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Cleaning Data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Final Formatting of Data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R Packages Used</a:t>
            </a:r>
            <a:endParaRPr/>
          </a:p>
        </p:txBody>
      </p:sp>
      <p:sp>
        <p:nvSpPr>
          <p:cNvPr id="268" name="Google Shape;268;p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UsingR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sampling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stringr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tidyverse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stats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prob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dbplyr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dtplyr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Attributes in Data</a:t>
            </a:r>
            <a:endParaRPr/>
          </a:p>
        </p:txBody>
      </p:sp>
      <p:sp>
        <p:nvSpPr>
          <p:cNvPr id="274" name="Google Shape;274;p5"/>
          <p:cNvSpPr txBox="1"/>
          <p:nvPr>
            <p:ph idx="1" type="body"/>
          </p:nvPr>
        </p:nvSpPr>
        <p:spPr>
          <a:xfrm>
            <a:off x="380999" y="2295525"/>
            <a:ext cx="6562725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User_ID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Product_ID	(Categorical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Gender	(Categorical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Age	(Categorical Variable, because it is in ranges)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Occupation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City_Category	(Categorical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Stay_In_Current_City_Years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Marital_Status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Product_Category_1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Product_Category_2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Product_Category_3	(Numerical Variable)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IN"/>
              <a:t>Purchase amount in dollars	(Numerical Variable)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275" name="Google Shape;275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5814" l="21448" r="45975" t="6955"/>
          <a:stretch/>
        </p:blipFill>
        <p:spPr>
          <a:xfrm>
            <a:off x="6724650" y="2479674"/>
            <a:ext cx="4914664" cy="4008167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Exploring Attributes</a:t>
            </a:r>
            <a:endParaRPr/>
          </a:p>
        </p:txBody>
      </p:sp>
      <p:sp>
        <p:nvSpPr>
          <p:cNvPr id="281" name="Google Shape;281;p6"/>
          <p:cNvSpPr txBox="1"/>
          <p:nvPr>
            <p:ph idx="1" type="body"/>
          </p:nvPr>
        </p:nvSpPr>
        <p:spPr>
          <a:xfrm>
            <a:off x="695326" y="2314575"/>
            <a:ext cx="10658474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User Id: </a:t>
            </a:r>
            <a:r>
              <a:rPr lang="en-IN">
                <a:solidFill>
                  <a:srgbClr val="A824A4"/>
                </a:solidFill>
              </a:rPr>
              <a:t>Not Unique</a:t>
            </a:r>
            <a:r>
              <a:rPr lang="en-IN"/>
              <a:t>, maps person to the particular purchase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Product Id:</a:t>
            </a:r>
            <a:r>
              <a:rPr lang="en-IN"/>
              <a:t> </a:t>
            </a:r>
            <a:r>
              <a:rPr lang="en-IN">
                <a:solidFill>
                  <a:srgbClr val="A824A4"/>
                </a:solidFill>
              </a:rPr>
              <a:t>Not Unique</a:t>
            </a:r>
            <a:r>
              <a:rPr lang="en-IN"/>
              <a:t>, tells how many purchases are made for a product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Gender:</a:t>
            </a:r>
            <a:r>
              <a:rPr lang="en-IN"/>
              <a:t> Have only two variables: </a:t>
            </a:r>
            <a:r>
              <a:rPr lang="en-IN">
                <a:solidFill>
                  <a:srgbClr val="A824A4"/>
                </a:solidFill>
              </a:rPr>
              <a:t>F 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Age: </a:t>
            </a:r>
            <a:r>
              <a:rPr lang="en-IN"/>
              <a:t>It is divided into </a:t>
            </a:r>
            <a:r>
              <a:rPr lang="en-IN">
                <a:solidFill>
                  <a:srgbClr val="A824A4"/>
                </a:solidFill>
              </a:rPr>
              <a:t>7 ranges</a:t>
            </a:r>
            <a:r>
              <a:rPr lang="en-IN"/>
              <a:t>, Here Age is Categorical Variable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Occupation: </a:t>
            </a:r>
            <a:r>
              <a:rPr lang="en-IN"/>
              <a:t>There are 21 different occupation ranging from </a:t>
            </a:r>
            <a:r>
              <a:rPr lang="en-IN">
                <a:solidFill>
                  <a:srgbClr val="A824A4"/>
                </a:solidFill>
              </a:rPr>
              <a:t>0-21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City Category: </a:t>
            </a:r>
            <a:r>
              <a:rPr lang="en-IN"/>
              <a:t>Cities in which customers have lived is categorized into three categories: </a:t>
            </a:r>
            <a:r>
              <a:rPr lang="en-IN">
                <a:solidFill>
                  <a:srgbClr val="A824A4"/>
                </a:solidFill>
              </a:rPr>
              <a:t>A, B, C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Year.. :</a:t>
            </a:r>
            <a:r>
              <a:rPr lang="en-IN"/>
              <a:t> People have lived in the current city for </a:t>
            </a:r>
            <a:r>
              <a:rPr lang="en-IN">
                <a:solidFill>
                  <a:srgbClr val="A824A4"/>
                </a:solidFill>
              </a:rPr>
              <a:t>0-5 years</a:t>
            </a:r>
            <a:r>
              <a:rPr lang="en-IN"/>
              <a:t>. Here 5 could mean atleast 5 years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Marital Status:</a:t>
            </a:r>
            <a:r>
              <a:rPr lang="en-IN"/>
              <a:t> People have their marriage status marked as either </a:t>
            </a:r>
            <a:r>
              <a:rPr lang="en-IN">
                <a:solidFill>
                  <a:srgbClr val="A824A4"/>
                </a:solidFill>
              </a:rPr>
              <a:t>0 or 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Product Category 1</a:t>
            </a:r>
            <a:r>
              <a:rPr lang="en-IN"/>
              <a:t>: Ranges form </a:t>
            </a:r>
            <a:r>
              <a:rPr lang="en-IN">
                <a:solidFill>
                  <a:srgbClr val="A824A4"/>
                </a:solidFill>
              </a:rPr>
              <a:t>1-18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Product Category 2: </a:t>
            </a:r>
            <a:r>
              <a:rPr lang="en-IN"/>
              <a:t>Ranges form </a:t>
            </a:r>
            <a:r>
              <a:rPr lang="en-IN">
                <a:solidFill>
                  <a:srgbClr val="A824A4"/>
                </a:solidFill>
              </a:rPr>
              <a:t>2-18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Product Category 3: </a:t>
            </a:r>
            <a:r>
              <a:rPr lang="en-IN"/>
              <a:t>Ranges form </a:t>
            </a:r>
            <a:r>
              <a:rPr lang="en-IN">
                <a:solidFill>
                  <a:srgbClr val="A824A4"/>
                </a:solidFill>
              </a:rPr>
              <a:t>3-18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b="1" lang="en-IN"/>
              <a:t>Purchase: </a:t>
            </a:r>
            <a:r>
              <a:rPr lang="en-IN"/>
              <a:t>It is the amount people </a:t>
            </a:r>
            <a:r>
              <a:rPr lang="en-IN">
                <a:solidFill>
                  <a:srgbClr val="A824A4"/>
                </a:solidFill>
              </a:rPr>
              <a:t>spent in $ </a:t>
            </a:r>
            <a:r>
              <a:rPr lang="en-IN"/>
              <a:t>for purchases. </a:t>
            </a:r>
            <a:r>
              <a:rPr lang="en-IN">
                <a:solidFill>
                  <a:srgbClr val="A824A4"/>
                </a:solidFill>
              </a:rPr>
              <a:t>Not unique</a:t>
            </a:r>
            <a:r>
              <a:rPr lang="en-IN"/>
              <a:t>.</a:t>
            </a:r>
            <a:endParaRPr/>
          </a:p>
        </p:txBody>
      </p:sp>
      <p:pic>
        <p:nvPicPr>
          <p:cNvPr id="282" name="Google Shape;282;p6"/>
          <p:cNvPicPr preferRelativeResize="0"/>
          <p:nvPr/>
        </p:nvPicPr>
        <p:blipFill rotWithShape="1">
          <a:blip r:embed="rId3">
            <a:alphaModFix/>
          </a:blip>
          <a:srcRect b="45814" l="21448" r="45975" t="6955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Analysis..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“Gender”</a:t>
            </a:r>
            <a:endParaRPr/>
          </a:p>
        </p:txBody>
      </p:sp>
      <p:pic>
        <p:nvPicPr>
          <p:cNvPr id="293" name="Google Shape;2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125" y="2359400"/>
            <a:ext cx="6417575" cy="4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Analyse “Age-Range”</a:t>
            </a:r>
            <a:endParaRPr/>
          </a:p>
        </p:txBody>
      </p:sp>
      <p:pic>
        <p:nvPicPr>
          <p:cNvPr id="299" name="Google Shape;29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371" l="17915" r="35820" t="18866"/>
          <a:stretch/>
        </p:blipFill>
        <p:spPr>
          <a:xfrm>
            <a:off x="1583579" y="2143125"/>
            <a:ext cx="8855821" cy="4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2018-12-16T06:06:32Z</dcterms:created>
  <dc:creator>Totla, Rajshri</dc:creator>
</cp:coreProperties>
</file>